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8" r:id="rId1"/>
  </p:sldMasterIdLst>
  <p:sldIdLst>
    <p:sldId id="256" r:id="rId2"/>
    <p:sldId id="258" r:id="rId3"/>
    <p:sldId id="257" r:id="rId4"/>
    <p:sldId id="262" r:id="rId5"/>
    <p:sldId id="266" r:id="rId6"/>
    <p:sldId id="263" r:id="rId7"/>
    <p:sldId id="259" r:id="rId8"/>
    <p:sldId id="269" r:id="rId9"/>
    <p:sldId id="270" r:id="rId10"/>
    <p:sldId id="271" r:id="rId11"/>
    <p:sldId id="276" r:id="rId12"/>
    <p:sldId id="277" r:id="rId13"/>
    <p:sldId id="273" r:id="rId14"/>
    <p:sldId id="275" r:id="rId15"/>
    <p:sldId id="264" r:id="rId16"/>
    <p:sldId id="260" r:id="rId17"/>
    <p:sldId id="261" r:id="rId18"/>
    <p:sldId id="267" r:id="rId19"/>
    <p:sldId id="265" r:id="rId20"/>
  </p:sldIdLst>
  <p:sldSz cx="12192000" cy="6858000"/>
  <p:notesSz cx="6858000" cy="9144000"/>
  <p:embeddedFontLst>
    <p:embeddedFont>
      <p:font typeface="Calibri Light" panose="020F0302020204030204" pitchFamily="34" charset="0"/>
      <p:regular r:id="rId21"/>
      <p: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89D4-1EC0-49F4-A26B-2289ECF6067A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3AFF-DEB0-4C57-B082-9CC3149176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188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89D4-1EC0-49F4-A26B-2289ECF6067A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3AFF-DEB0-4C57-B082-9CC3149176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686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89D4-1EC0-49F4-A26B-2289ECF6067A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3AFF-DEB0-4C57-B082-9CC3149176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150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89D4-1EC0-49F4-A26B-2289ECF6067A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3AFF-DEB0-4C57-B082-9CC3149176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350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89D4-1EC0-49F4-A26B-2289ECF6067A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3AFF-DEB0-4C57-B082-9CC3149176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688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89D4-1EC0-49F4-A26B-2289ECF6067A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3AFF-DEB0-4C57-B082-9CC3149176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75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89D4-1EC0-49F4-A26B-2289ECF6067A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3AFF-DEB0-4C57-B082-9CC3149176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170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89D4-1EC0-49F4-A26B-2289ECF6067A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3AFF-DEB0-4C57-B082-9CC3149176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925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89D4-1EC0-49F4-A26B-2289ECF6067A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3AFF-DEB0-4C57-B082-9CC3149176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680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89D4-1EC0-49F4-A26B-2289ECF6067A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3AFF-DEB0-4C57-B082-9CC3149176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13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89D4-1EC0-49F4-A26B-2289ECF6067A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3AFF-DEB0-4C57-B082-9CC3149176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814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0789D4-1EC0-49F4-A26B-2289ECF6067A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03AFF-DEB0-4C57-B082-9CC3149176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6807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6000" contrast="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316665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2001838"/>
            <a:ext cx="12316665" cy="3009900"/>
          </a:xfrm>
          <a:prstGeom prst="rect">
            <a:avLst/>
          </a:prstGeom>
          <a:solidFill>
            <a:schemeClr val="dk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82565" y="1119188"/>
            <a:ext cx="9826869" cy="2387600"/>
          </a:xfrm>
        </p:spPr>
        <p:txBody>
          <a:bodyPr/>
          <a:lstStyle/>
          <a:p>
            <a:r>
              <a:rPr lang="ko-KR" altLang="en-US" dirty="0" smtClean="0">
                <a:solidFill>
                  <a:srgbClr val="FFC000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자율주행 프로젝트 </a:t>
            </a:r>
            <a:r>
              <a:rPr lang="en-US" altLang="ko-KR" dirty="0" smtClean="0">
                <a:solidFill>
                  <a:srgbClr val="FFC000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: </a:t>
            </a:r>
            <a:r>
              <a:rPr lang="ko-KR" altLang="en-US" dirty="0" err="1" smtClean="0">
                <a:solidFill>
                  <a:srgbClr val="FFC000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아이파인</a:t>
            </a:r>
            <a:endParaRPr lang="ko-KR" altLang="en-US" dirty="0">
              <a:solidFill>
                <a:srgbClr val="FFC000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A</a:t>
            </a:r>
            <a:r>
              <a:rPr lang="en-US" altLang="ko-KR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409</a:t>
            </a:r>
            <a:r>
              <a:rPr lang="ko-KR" altLang="en-US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팀 </a:t>
            </a:r>
            <a:r>
              <a:rPr lang="ko-KR" altLang="en-US" dirty="0" smtClean="0">
                <a:solidFill>
                  <a:srgbClr val="FFC000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내</a:t>
            </a:r>
            <a:r>
              <a:rPr lang="ko-KR" altLang="en-US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lang="ko-KR" altLang="en-US" dirty="0" smtClean="0">
                <a:solidFill>
                  <a:srgbClr val="FFC000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기</a:t>
            </a:r>
            <a:r>
              <a:rPr lang="ko-KR" altLang="en-US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쁨은 네가 </a:t>
            </a:r>
            <a:r>
              <a:rPr lang="ko-KR" altLang="en-US" dirty="0" err="1" smtClean="0">
                <a:solidFill>
                  <a:srgbClr val="FFC000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벤</a:t>
            </a:r>
            <a:r>
              <a:rPr lang="ko-KR" altLang="en-US" dirty="0" err="1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틀리로</a:t>
            </a:r>
            <a:r>
              <a:rPr lang="ko-KR" altLang="en-US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lang="ko-KR" altLang="en-US" dirty="0" smtClean="0">
                <a:solidFill>
                  <a:srgbClr val="FFC000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자율주행</a:t>
            </a:r>
            <a:endParaRPr lang="en-US" altLang="ko-KR" dirty="0" smtClean="0">
              <a:solidFill>
                <a:srgbClr val="FFC000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한진우 김호준 </a:t>
            </a:r>
            <a:r>
              <a:rPr lang="ko-KR" altLang="en-US" dirty="0" err="1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노현경</a:t>
            </a:r>
            <a:r>
              <a:rPr lang="ko-KR" altLang="en-US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이규형 이수지 </a:t>
            </a:r>
            <a:r>
              <a:rPr lang="ko-KR" altLang="en-US" dirty="0" err="1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임병은</a:t>
            </a:r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22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C000"/>
                </a:solidFill>
              </a:rPr>
              <a:t>거리인지</a:t>
            </a:r>
            <a:r>
              <a:rPr lang="en-US" altLang="ko-KR" dirty="0"/>
              <a:t> </a:t>
            </a:r>
            <a:r>
              <a:rPr lang="en-US" altLang="ko-KR" dirty="0" smtClean="0">
                <a:latin typeface="+mj-ea"/>
              </a:rPr>
              <a:t>Lidar</a:t>
            </a:r>
            <a:endParaRPr lang="ko-KR" altLang="en-US" dirty="0">
              <a:latin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07819" y="5605716"/>
            <a:ext cx="1168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군집화</a:t>
            </a:r>
            <a:endParaRPr lang="ko-KR" altLang="en-US" sz="2800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12" y="2273139"/>
            <a:ext cx="7109836" cy="31861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19662" y="5605716"/>
            <a:ext cx="26773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장애물 거리 인식</a:t>
            </a:r>
            <a:endParaRPr lang="ko-KR" altLang="en-US" sz="2800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2518" y="2273139"/>
            <a:ext cx="3719513" cy="3186167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7603016" y="3668667"/>
            <a:ext cx="439734" cy="39510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14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C000"/>
                </a:solidFill>
              </a:rPr>
              <a:t>인지 </a:t>
            </a:r>
            <a:r>
              <a:rPr lang="ko-KR" altLang="en-US" dirty="0" err="1" smtClean="0"/>
              <a:t>센서퓨전</a:t>
            </a:r>
            <a:endParaRPr lang="ko-KR" altLang="en-US" dirty="0">
              <a:latin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35570" y="5374686"/>
            <a:ext cx="7120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라이다 거리 인식 </a:t>
            </a:r>
            <a:r>
              <a:rPr lang="en-US" altLang="ko-KR" sz="2800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+ </a:t>
            </a:r>
            <a:r>
              <a:rPr lang="ko-KR" altLang="en-US" sz="2800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카메라 실물 인식 센서 퓨전</a:t>
            </a:r>
            <a:endParaRPr lang="ko-KR" altLang="en-US" sz="2800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1709737"/>
            <a:ext cx="817245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9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C000"/>
                </a:solidFill>
              </a:rPr>
              <a:t>판단</a:t>
            </a:r>
            <a:endParaRPr lang="ko-KR" altLang="en-US" dirty="0">
              <a:latin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5018" y="1864396"/>
            <a:ext cx="28087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최단거리알고리즘</a:t>
            </a:r>
            <a:endParaRPr lang="ko-KR" altLang="en-US" sz="2800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4396"/>
            <a:ext cx="7201225" cy="40506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45018" y="2560900"/>
            <a:ext cx="1415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 smtClean="0">
                <a:solidFill>
                  <a:srgbClr val="FF0000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Dijkstra</a:t>
            </a:r>
            <a:endParaRPr lang="ko-KR" altLang="en-US" sz="2800" dirty="0">
              <a:solidFill>
                <a:srgbClr val="FF0000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45018" y="4129286"/>
            <a:ext cx="615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92D050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A*</a:t>
            </a:r>
            <a:endParaRPr lang="ko-KR" altLang="en-US" sz="2800" dirty="0">
              <a:solidFill>
                <a:srgbClr val="92D050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12780" y="3083695"/>
            <a:ext cx="2675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모든 정점을 탐색</a:t>
            </a:r>
            <a:endParaRPr lang="ko-KR" altLang="en-US" sz="2800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09850" y="4651657"/>
            <a:ext cx="36343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시작점과 목표점 사이의</a:t>
            </a:r>
            <a:r>
              <a:rPr lang="en-US" altLang="ko-KR" sz="2800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/>
            </a:r>
            <a:br>
              <a:rPr lang="en-US" altLang="ko-KR" sz="2800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</a:br>
            <a:r>
              <a:rPr lang="ko-KR" altLang="en-US" sz="2800" dirty="0" err="1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최단경로</a:t>
            </a:r>
            <a:r>
              <a:rPr lang="ko-KR" altLang="en-US" sz="2800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탐색</a:t>
            </a:r>
            <a:endParaRPr lang="ko-KR" altLang="en-US" sz="2800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95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rgbClr val="FFC000"/>
                </a:solidFill>
              </a:rPr>
              <a:t>판단제어</a:t>
            </a:r>
            <a:r>
              <a:rPr lang="ko-KR" altLang="en-US" dirty="0" smtClean="0"/>
              <a:t> 차선변경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94767"/>
            <a:ext cx="10515600" cy="33812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62582" y="5618535"/>
            <a:ext cx="6466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변경 목표 지점 직선 거리 계산 </a:t>
            </a:r>
            <a:r>
              <a:rPr lang="ko-KR" altLang="en-US" sz="280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후 경로 생성</a:t>
            </a:r>
            <a:endParaRPr lang="ko-KR" altLang="en-US" sz="2800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821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rgbClr val="FFC000"/>
                </a:solidFill>
              </a:rPr>
              <a:t>판단제어</a:t>
            </a:r>
            <a:r>
              <a:rPr lang="ko-KR" altLang="en-US" dirty="0" smtClean="0"/>
              <a:t> 충돌회피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33706" y="5262455"/>
            <a:ext cx="3393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회피 경로 </a:t>
            </a:r>
            <a:r>
              <a:rPr lang="ko-KR" altLang="en-US" sz="2800" dirty="0" err="1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좌표화</a:t>
            </a:r>
            <a:r>
              <a:rPr lang="ko-KR" altLang="en-US" sz="2800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생성</a:t>
            </a:r>
            <a:endParaRPr lang="ko-KR" altLang="en-US" sz="2800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01996" y="5262455"/>
            <a:ext cx="3502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경로 중 적합한 길 선택</a:t>
            </a:r>
            <a:endParaRPr lang="ko-KR" altLang="en-US" sz="2800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6013" t="977" r="3676" b="3543"/>
          <a:stretch/>
        </p:blipFill>
        <p:spPr>
          <a:xfrm>
            <a:off x="1639237" y="2288496"/>
            <a:ext cx="3182817" cy="29102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075" y="2757785"/>
            <a:ext cx="580072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9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C000"/>
                </a:solidFill>
              </a:rPr>
              <a:t>목표하는 것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8666285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사용자가 정한 출발점 </a:t>
            </a:r>
            <a:r>
              <a:rPr lang="en-US" altLang="ko-KR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- </a:t>
            </a:r>
            <a:r>
              <a:rPr lang="ko-KR" altLang="en-US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학원 </a:t>
            </a:r>
            <a:r>
              <a:rPr lang="ko-KR" altLang="en-US" dirty="0" smtClean="0">
                <a:solidFill>
                  <a:srgbClr val="FFC000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경로 최적화 </a:t>
            </a:r>
            <a:endParaRPr lang="en-US" altLang="ko-KR" dirty="0" smtClean="0">
              <a:solidFill>
                <a:srgbClr val="FFC000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장애물 </a:t>
            </a:r>
            <a:r>
              <a:rPr lang="ko-KR" altLang="en-US" dirty="0" smtClean="0">
                <a:solidFill>
                  <a:srgbClr val="FFC000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회피 주행</a:t>
            </a:r>
            <a:endParaRPr lang="en-US" altLang="ko-KR" dirty="0" smtClean="0">
              <a:solidFill>
                <a:srgbClr val="FFC000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시속에 따른 </a:t>
            </a:r>
            <a:r>
              <a:rPr lang="ko-KR" altLang="en-US" dirty="0" smtClean="0">
                <a:solidFill>
                  <a:srgbClr val="FFC000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안전 거리</a:t>
            </a:r>
            <a:r>
              <a:rPr lang="ko-KR" altLang="en-US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유지</a:t>
            </a:r>
            <a:endParaRPr lang="en-US" altLang="ko-KR" dirty="0" smtClean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저속 운행 및 어린이 보호구역 등 운행 </a:t>
            </a:r>
            <a:r>
              <a:rPr lang="ko-KR" altLang="en-US" dirty="0" smtClean="0">
                <a:solidFill>
                  <a:srgbClr val="FFC000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속도 제한</a:t>
            </a:r>
            <a:endParaRPr lang="en-US" altLang="ko-KR" dirty="0" smtClean="0">
              <a:solidFill>
                <a:srgbClr val="FFC000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어플리케이션 차량 </a:t>
            </a:r>
            <a:r>
              <a:rPr lang="ko-KR" altLang="en-US" dirty="0" smtClean="0">
                <a:solidFill>
                  <a:srgbClr val="FFC000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실시간 위치 제공</a:t>
            </a:r>
            <a:endParaRPr lang="ko-KR" altLang="en-US" dirty="0">
              <a:solidFill>
                <a:srgbClr val="FFC000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373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rgbClr val="FFC000"/>
                </a:solidFill>
              </a:rPr>
              <a:t>목업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85" y="2032992"/>
            <a:ext cx="2024999" cy="3600000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085" y="2032992"/>
            <a:ext cx="2025000" cy="360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986" y="2032992"/>
            <a:ext cx="2025000" cy="360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887" y="2032991"/>
            <a:ext cx="2044445" cy="36644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233" y="2032992"/>
            <a:ext cx="2025000" cy="360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405" y="2915633"/>
            <a:ext cx="297495" cy="29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89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6000" contrast="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316665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2001838"/>
            <a:ext cx="12316665" cy="3009900"/>
          </a:xfrm>
          <a:prstGeom prst="rect">
            <a:avLst/>
          </a:prstGeom>
          <a:solidFill>
            <a:schemeClr val="dk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080809" y="3030354"/>
            <a:ext cx="4155045" cy="952867"/>
          </a:xfrm>
        </p:spPr>
        <p:txBody>
          <a:bodyPr/>
          <a:lstStyle/>
          <a:p>
            <a:r>
              <a:rPr lang="ko-KR" altLang="en-US" dirty="0" smtClean="0">
                <a:solidFill>
                  <a:srgbClr val="FFC000"/>
                </a:solidFill>
              </a:rPr>
              <a:t>감사합니다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6" name="부제목 2"/>
          <p:cNvSpPr>
            <a:spLocks noGrp="1"/>
          </p:cNvSpPr>
          <p:nvPr>
            <p:ph type="subTitle" idx="1"/>
          </p:nvPr>
        </p:nvSpPr>
        <p:spPr>
          <a:xfrm>
            <a:off x="1586331" y="3983221"/>
            <a:ext cx="9144000" cy="1655762"/>
          </a:xfrm>
        </p:spPr>
        <p:txBody>
          <a:bodyPr/>
          <a:lstStyle/>
          <a:p>
            <a:r>
              <a:rPr lang="en-US" altLang="ko-KR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A409</a:t>
            </a:r>
            <a:r>
              <a:rPr lang="ko-KR" altLang="en-US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팀 </a:t>
            </a:r>
            <a:r>
              <a:rPr lang="ko-KR" altLang="en-US" dirty="0" err="1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아이파인</a:t>
            </a:r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715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C000"/>
                </a:solidFill>
              </a:rPr>
              <a:t>예상 질문</a:t>
            </a:r>
            <a:r>
              <a:rPr lang="en-US" altLang="ko-KR" dirty="0" smtClean="0">
                <a:solidFill>
                  <a:srgbClr val="FFC000"/>
                </a:solidFill>
              </a:rPr>
              <a:t> </a:t>
            </a:r>
            <a:r>
              <a:rPr lang="ko-KR" altLang="en-US" dirty="0" err="1" smtClean="0"/>
              <a:t>자율주행은</a:t>
            </a:r>
            <a:r>
              <a:rPr lang="ko-KR" altLang="en-US" dirty="0" smtClean="0"/>
              <a:t> 안전한가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93" y="1596473"/>
            <a:ext cx="5735903" cy="28679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925" y="3945243"/>
            <a:ext cx="6812870" cy="260626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111" y="1858159"/>
            <a:ext cx="6266684" cy="19564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7079" y="4786711"/>
            <a:ext cx="4365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미국 </a:t>
            </a:r>
            <a:r>
              <a:rPr lang="ko-KR" altLang="en-US" sz="2400" dirty="0" err="1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오토파일럿</a:t>
            </a:r>
            <a:r>
              <a:rPr lang="ko-KR" altLang="en-US" sz="2400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사고율 통계자료</a:t>
            </a:r>
            <a:endParaRPr lang="ko-KR" altLang="en-US" sz="2400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439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C000"/>
                </a:solidFill>
              </a:rPr>
              <a:t>예상 질문</a:t>
            </a:r>
            <a:r>
              <a:rPr lang="en-US" altLang="ko-KR" dirty="0" smtClean="0">
                <a:solidFill>
                  <a:srgbClr val="FFC000"/>
                </a:solidFill>
              </a:rPr>
              <a:t> </a:t>
            </a:r>
            <a:r>
              <a:rPr lang="ko-KR" altLang="en-US" dirty="0" smtClean="0"/>
              <a:t>왜 </a:t>
            </a:r>
            <a:r>
              <a:rPr lang="ko-KR" altLang="en-US" dirty="0" err="1" smtClean="0"/>
              <a:t>학원차량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440" y="1690688"/>
            <a:ext cx="5313118" cy="44108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27214" y="6207368"/>
            <a:ext cx="5059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통학버스로 신고하지 </a:t>
            </a:r>
            <a:r>
              <a:rPr lang="ko-KR" altLang="en-US" sz="240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않은 차량도 많음</a:t>
            </a:r>
            <a:endParaRPr lang="ko-KR" altLang="en-US" sz="2400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28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어린이보호구역에서 초등학생 친 학원차량 운전자 검거 (2022.05.06_뉴스데스크_MBC경남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9762" y="167054"/>
            <a:ext cx="11668984" cy="6563656"/>
          </a:xfrm>
        </p:spPr>
      </p:pic>
    </p:spTree>
    <p:extLst>
      <p:ext uri="{BB962C8B-B14F-4D97-AF65-F5344CB8AC3E}">
        <p14:creationId xmlns:p14="http://schemas.microsoft.com/office/powerpoint/2010/main" val="243782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6000" contrast="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316665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6191250" cy="6858000"/>
          </a:xfrm>
          <a:prstGeom prst="rect">
            <a:avLst/>
          </a:prstGeom>
          <a:solidFill>
            <a:schemeClr val="dk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C000"/>
                </a:solidFill>
              </a:rPr>
              <a:t>목차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기획 배경</a:t>
            </a:r>
            <a:endParaRPr lang="en-US" altLang="ko-KR" dirty="0" smtClean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pPr marL="0" indent="0">
              <a:buNone/>
            </a:pPr>
            <a:endParaRPr lang="en-US" altLang="ko-KR" dirty="0" smtClean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lang="ko-KR" altLang="en-US" dirty="0" smtClean="0">
                <a:solidFill>
                  <a:srgbClr val="FFC000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자율주행</a:t>
            </a:r>
            <a:r>
              <a:rPr lang="ko-KR" altLang="en-US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이란</a:t>
            </a:r>
            <a:r>
              <a:rPr lang="en-US" altLang="ko-KR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?</a:t>
            </a:r>
          </a:p>
          <a:p>
            <a:endParaRPr lang="en-US" altLang="ko-KR" dirty="0" smtClean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자율주행 알고리즘</a:t>
            </a:r>
            <a:endParaRPr lang="en-US" altLang="ko-KR" dirty="0" smtClean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endParaRPr lang="en-US" altLang="ko-KR" dirty="0" smtClean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예상 결과물</a:t>
            </a:r>
            <a:endParaRPr lang="en-US" altLang="ko-KR" dirty="0" smtClean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477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C000"/>
                </a:solidFill>
              </a:rPr>
              <a:t>기획 배경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402" y="1984912"/>
            <a:ext cx="5486875" cy="34369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49" y="1976120"/>
            <a:ext cx="5608112" cy="35220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7405" y="5662243"/>
            <a:ext cx="5379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셔틀버스 차량 기사 운전자 나이 통계자료</a:t>
            </a:r>
            <a:endParaRPr lang="ko-KR" altLang="en-US" sz="2400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36381" y="5662243"/>
            <a:ext cx="4374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운전자 연령대별 교통사고 위험율</a:t>
            </a:r>
            <a:endParaRPr lang="ko-KR" altLang="en-US" sz="2400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68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C000"/>
                </a:solidFill>
              </a:rPr>
              <a:t>기획 배경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356" y="1521069"/>
            <a:ext cx="3537915" cy="42428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091" y="1521069"/>
            <a:ext cx="3453655" cy="4242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900527" y="5943599"/>
            <a:ext cx="4390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교통사고 원인에 관련한 통계자료</a:t>
            </a:r>
            <a:endParaRPr lang="ko-KR" altLang="en-US" sz="2400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042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C000"/>
                </a:solidFill>
              </a:rPr>
              <a:t>기획 배경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487295" cy="41587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2309" y="6022337"/>
            <a:ext cx="3179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셔틀차량</a:t>
            </a:r>
            <a:r>
              <a:rPr lang="ko-KR" altLang="en-US" sz="2400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lang="ko-KR" altLang="en-US" sz="2400" dirty="0" err="1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동승자법</a:t>
            </a:r>
            <a:r>
              <a:rPr lang="ko-KR" altLang="en-US" sz="2400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개정</a:t>
            </a:r>
            <a:endParaRPr lang="ko-KR" altLang="en-US" sz="2400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860" y="365125"/>
            <a:ext cx="5315317" cy="24287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643" y="1367286"/>
            <a:ext cx="7117697" cy="3810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0860" y="4048080"/>
            <a:ext cx="7230941" cy="252453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" y="2001838"/>
            <a:ext cx="12192000" cy="3009900"/>
          </a:xfrm>
          <a:prstGeom prst="rect">
            <a:avLst/>
          </a:prstGeom>
          <a:solidFill>
            <a:schemeClr val="dk1">
              <a:alpha val="9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2847975" y="2894446"/>
            <a:ext cx="6496050" cy="119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6000" dirty="0" smtClean="0">
                <a:solidFill>
                  <a:srgbClr val="FFC000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자율주행 </a:t>
            </a:r>
            <a:r>
              <a:rPr lang="ko-KR" altLang="en-US" sz="6000" dirty="0" err="1" smtClean="0">
                <a:solidFill>
                  <a:srgbClr val="FFC000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학원차량</a:t>
            </a:r>
            <a:endParaRPr lang="ko-KR" altLang="en-US" sz="6000" dirty="0">
              <a:solidFill>
                <a:srgbClr val="FFC000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038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C000"/>
                </a:solidFill>
              </a:rPr>
              <a:t>자율주행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8" name="갈매기형 수장 7"/>
          <p:cNvSpPr/>
          <p:nvPr/>
        </p:nvSpPr>
        <p:spPr>
          <a:xfrm>
            <a:off x="6696808" y="2499028"/>
            <a:ext cx="3326421" cy="2321171"/>
          </a:xfrm>
          <a:prstGeom prst="chevron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8015653" y="2970453"/>
            <a:ext cx="1378172" cy="1356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dirty="0" smtClean="0">
                <a:solidFill>
                  <a:schemeClr val="bg1"/>
                </a:solidFill>
              </a:rPr>
              <a:t>제어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636" y="1458429"/>
            <a:ext cx="2862255" cy="16489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257" y="4129693"/>
            <a:ext cx="2953778" cy="169243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550" y="2076701"/>
            <a:ext cx="2310910" cy="1317014"/>
          </a:xfrm>
          <a:prstGeom prst="rect">
            <a:avLst/>
          </a:prstGeom>
        </p:spPr>
      </p:pic>
      <p:sp>
        <p:nvSpPr>
          <p:cNvPr id="6" name="갈매기형 수장 5"/>
          <p:cNvSpPr/>
          <p:nvPr/>
        </p:nvSpPr>
        <p:spPr>
          <a:xfrm>
            <a:off x="4240822" y="2499028"/>
            <a:ext cx="3326421" cy="2321171"/>
          </a:xfrm>
          <a:prstGeom prst="chevron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5521566" y="2970453"/>
            <a:ext cx="1378172" cy="1356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dirty="0" smtClean="0">
                <a:solidFill>
                  <a:schemeClr val="bg1"/>
                </a:solidFill>
              </a:rPr>
              <a:t>판단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2009" y="3099057"/>
            <a:ext cx="2313517" cy="136134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63" y="3907356"/>
            <a:ext cx="2816863" cy="1453656"/>
          </a:xfrm>
          <a:prstGeom prst="rect">
            <a:avLst/>
          </a:prstGeom>
        </p:spPr>
      </p:pic>
      <p:sp>
        <p:nvSpPr>
          <p:cNvPr id="9" name="갈매기형 수장 8"/>
          <p:cNvSpPr/>
          <p:nvPr/>
        </p:nvSpPr>
        <p:spPr>
          <a:xfrm>
            <a:off x="1829845" y="2483761"/>
            <a:ext cx="3326421" cy="2321171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3183498" y="2966151"/>
            <a:ext cx="1378172" cy="1356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dirty="0" smtClean="0">
                <a:solidFill>
                  <a:schemeClr val="bg1"/>
                </a:solidFill>
              </a:rPr>
              <a:t>인지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0628260" y="2371576"/>
            <a:ext cx="570211" cy="57021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10241037" y="2851221"/>
            <a:ext cx="1542907" cy="154290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11284760" y="2518979"/>
            <a:ext cx="580078" cy="58007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10032108" y="2585996"/>
            <a:ext cx="476580" cy="47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92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C000"/>
                </a:solidFill>
              </a:rPr>
              <a:t>차선인지</a:t>
            </a:r>
            <a:r>
              <a:rPr lang="en-US" altLang="ko-KR" dirty="0" smtClean="0"/>
              <a:t> </a:t>
            </a:r>
            <a:r>
              <a:rPr lang="en-US" altLang="ko-KR" dirty="0">
                <a:latin typeface="+mj-ea"/>
              </a:rPr>
              <a:t>Camera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02" y="2805574"/>
            <a:ext cx="3003576" cy="175764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15" y="2805572"/>
            <a:ext cx="3070125" cy="175764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88" y="2773237"/>
            <a:ext cx="3119578" cy="184504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6528" y="2710149"/>
            <a:ext cx="3321973" cy="18530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6527" y="2710149"/>
            <a:ext cx="3321973" cy="18488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645997" y="4915119"/>
            <a:ext cx="1027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이진화</a:t>
            </a:r>
            <a:endParaRPr lang="ko-KR" altLang="en-US" sz="2400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81708" y="4915118"/>
            <a:ext cx="2723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관심 밖 영역 </a:t>
            </a:r>
            <a:r>
              <a:rPr lang="ko-KR" altLang="en-US" sz="2400" dirty="0" err="1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필터링</a:t>
            </a:r>
            <a:endParaRPr lang="ko-KR" altLang="en-US" sz="2400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68692" y="4915118"/>
            <a:ext cx="2289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Bird eye’s View</a:t>
            </a:r>
            <a:endParaRPr lang="ko-KR" altLang="en-US" sz="2400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4168" y="2805572"/>
            <a:ext cx="3159632" cy="178037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4168" y="2798849"/>
            <a:ext cx="3159632" cy="177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03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C000"/>
                </a:solidFill>
              </a:rPr>
              <a:t>장애물인지</a:t>
            </a:r>
            <a:r>
              <a:rPr lang="ko-KR" altLang="en-US" dirty="0" smtClean="0"/>
              <a:t> </a:t>
            </a:r>
            <a:r>
              <a:rPr lang="en-US" altLang="ko-KR" dirty="0" smtClean="0">
                <a:latin typeface="+mj-ea"/>
              </a:rPr>
              <a:t>Camera</a:t>
            </a:r>
            <a:endParaRPr lang="ko-KR" altLang="en-US" dirty="0">
              <a:latin typeface="+mj-ea"/>
            </a:endParaRPr>
          </a:p>
        </p:txBody>
      </p:sp>
      <p:sp>
        <p:nvSpPr>
          <p:cNvPr id="5" name="AutoShape 4" descr="사진1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338" y="1690688"/>
            <a:ext cx="3012037" cy="18262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0864" y="3516923"/>
            <a:ext cx="5737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물체에 대한 </a:t>
            </a:r>
            <a:r>
              <a:rPr lang="en-US" altLang="ko-KR" sz="2400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Histogram </a:t>
            </a:r>
            <a:r>
              <a:rPr lang="ko-KR" altLang="en-US" sz="2400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검출 및 경계선 구분</a:t>
            </a:r>
            <a:endParaRPr lang="ko-KR" altLang="en-US" sz="2400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390" y="1919082"/>
            <a:ext cx="4611012" cy="35990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44618" y="5756041"/>
            <a:ext cx="3470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좌표 </a:t>
            </a:r>
            <a:r>
              <a:rPr lang="en-US" altLang="ko-KR" sz="2400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Detection </a:t>
            </a:r>
            <a:r>
              <a:rPr lang="ko-KR" altLang="en-US" sz="2400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용 </a:t>
            </a:r>
            <a:r>
              <a:rPr lang="ko-KR" altLang="en-US" sz="2400" dirty="0" err="1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박스화</a:t>
            </a:r>
            <a:endParaRPr lang="ko-KR" altLang="en-US" sz="2400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338" y="4211915"/>
            <a:ext cx="2986400" cy="200579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67117" y="6220200"/>
            <a:ext cx="2904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바운딩박스</a:t>
            </a:r>
            <a:r>
              <a:rPr lang="ko-KR" altLang="en-US" sz="2400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중복 제거</a:t>
            </a:r>
            <a:endParaRPr lang="ko-KR" altLang="en-US" sz="2400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5943481" y="3687759"/>
            <a:ext cx="685919" cy="46166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9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사용자 지정 1">
      <a:majorFont>
        <a:latin typeface="Calibri Light"/>
        <a:ea typeface="아리따-돋움4.0(OTF)-Bold"/>
        <a:cs typeface=""/>
      </a:majorFont>
      <a:minorFont>
        <a:latin typeface="Calibri"/>
        <a:ea typeface="아리따-돋움4.0(OTF)-Thin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546</TotalTime>
  <Words>191</Words>
  <Application>Microsoft Office PowerPoint</Application>
  <PresentationFormat>와이드스크린</PresentationFormat>
  <Paragraphs>60</Paragraphs>
  <Slides>19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아리따-돋움4.0(OTF)-Bold</vt:lpstr>
      <vt:lpstr>Calibri Light</vt:lpstr>
      <vt:lpstr>Calibri</vt:lpstr>
      <vt:lpstr>아리따-돋움4.0(OTF)-SemiBold</vt:lpstr>
      <vt:lpstr>아리따-돋움4.0(OTF)-Thin</vt:lpstr>
      <vt:lpstr>Arial</vt:lpstr>
      <vt:lpstr>Office Theme</vt:lpstr>
      <vt:lpstr>자율주행 프로젝트 : 아이파인</vt:lpstr>
      <vt:lpstr>PowerPoint 프레젠테이션</vt:lpstr>
      <vt:lpstr>목차</vt:lpstr>
      <vt:lpstr>기획 배경</vt:lpstr>
      <vt:lpstr>기획 배경</vt:lpstr>
      <vt:lpstr>기획 배경</vt:lpstr>
      <vt:lpstr>자율주행이란?</vt:lpstr>
      <vt:lpstr>차선인지 Camera</vt:lpstr>
      <vt:lpstr>장애물인지 Camera</vt:lpstr>
      <vt:lpstr>거리인지 Lidar</vt:lpstr>
      <vt:lpstr>인지 센서퓨전</vt:lpstr>
      <vt:lpstr>판단</vt:lpstr>
      <vt:lpstr>판단제어 차선변경</vt:lpstr>
      <vt:lpstr>판단제어 충돌회피</vt:lpstr>
      <vt:lpstr>목표하는 것</vt:lpstr>
      <vt:lpstr>목업</vt:lpstr>
      <vt:lpstr>감사합니다</vt:lpstr>
      <vt:lpstr>예상 질문 자율주행은 안전한가?</vt:lpstr>
      <vt:lpstr>예상 질문 왜 학원차량?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자율주행 프로젝트</dc:title>
  <dc:creator>SSAFY</dc:creator>
  <cp:lastModifiedBy>SSAFY</cp:lastModifiedBy>
  <cp:revision>46</cp:revision>
  <dcterms:created xsi:type="dcterms:W3CDTF">2024-03-13T07:04:54Z</dcterms:created>
  <dcterms:modified xsi:type="dcterms:W3CDTF">2024-03-15T01:06:25Z</dcterms:modified>
</cp:coreProperties>
</file>